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1" r:id="rId5"/>
    <p:sldId id="257" r:id="rId6"/>
    <p:sldId id="259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91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D8013-5273-4E2C-83E5-1509CCFA7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32425-C48B-4DD6-97CA-B8B0BF7C3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33607-E0EC-4235-B189-12D32B89B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F2DC-F9D5-4DAC-A2BE-7DACE636148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59923-587A-4129-A1FB-CC9DAD859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1528F-9B08-4821-A242-32EE68C06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153C-DE9E-4778-82D4-15743CE47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55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EC30A-69BB-4082-BC38-E4A98C26E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7E23FD-CE67-4E95-8DB0-516F1F585B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F0E8F-0D5A-4897-A573-AD16EE61D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F2DC-F9D5-4DAC-A2BE-7DACE636148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09C14-B69F-4B1F-8EAF-A3A088E37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615A7-E6D4-4335-B0F4-7E407F52C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153C-DE9E-4778-82D4-15743CE47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43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7A3A16-03CE-41A6-A0CC-951F99E82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14E0F-ED55-41E3-897A-BA5593139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96855-F4F1-42AB-8AE5-0B2B46E9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F2DC-F9D5-4DAC-A2BE-7DACE636148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3165F-3A86-4D14-9923-2B285A557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E07AD-4BAB-486A-BEFA-6262526D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153C-DE9E-4778-82D4-15743CE47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72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71124-C6BC-4ADC-8360-E13AD55C5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0E381-5318-4143-9814-AAD01FB44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F1F22-206D-4CB9-9CAF-62B89EFD5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F2DC-F9D5-4DAC-A2BE-7DACE636148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CF4A3-9CC5-4E1B-ADE8-113070559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46FA9-D664-48DB-AC9E-9BD82293C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153C-DE9E-4778-82D4-15743CE47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07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FA083-563A-48A5-AE33-83073C4ED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878C5-2EB0-42C2-913F-22A2F8481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09741-FEC4-473C-8D21-95D29AC60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F2DC-F9D5-4DAC-A2BE-7DACE636148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3D752-23C2-4785-ABAE-D4F850E9B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8B4A3-2E78-416E-922B-87764630A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153C-DE9E-4778-82D4-15743CE47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21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5FC34-ECC4-4AD0-9DFB-2EBBC25C9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F07B1-6F9E-40FA-AAC4-73EBD47DFB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8859E1-9A18-4F1E-A682-CCBC4679A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963B-9776-42E7-BBE9-0D05F332D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F2DC-F9D5-4DAC-A2BE-7DACE636148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9AF5C-6132-4C92-B5D7-595763A0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0FEB6-F71F-4ECC-8A0E-1BDE9FA26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153C-DE9E-4778-82D4-15743CE47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72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068AC-75A2-4FD3-BF90-20AA32C76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09E47-6980-4A3D-8E1F-35995B3C5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344D8B-3BC4-471C-B9CA-A68F999C0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B32B01-7883-44B5-85FF-AEC0651C96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B026D2-B4AD-4E2C-9DEA-F2CDE39345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7FE6F5-1001-4BB8-AFCE-1D05DC6CB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F2DC-F9D5-4DAC-A2BE-7DACE636148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5DBDB5-F4A6-4AD3-ACB9-9B377F38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E24259-6198-4DFE-BD60-0CC2BD93E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153C-DE9E-4778-82D4-15743CE47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59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7BAEA-A8F9-4A28-8BB1-F49685F94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936AC0-E52A-4144-AF01-2206558DE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F2DC-F9D5-4DAC-A2BE-7DACE636148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6E3E56-6424-486B-AB4B-8B4804F3E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3CA0A0-F69B-458D-A5D9-77A4859F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153C-DE9E-4778-82D4-15743CE47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43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9129B7-B2D7-4402-A9C4-F37E8667F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F2DC-F9D5-4DAC-A2BE-7DACE636148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CA749A-9DBC-496D-B9B5-CC2CB9589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6C8ED-F2AA-4C8C-930A-D12A19994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153C-DE9E-4778-82D4-15743CE47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12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09EB1-13E2-4716-A821-B38C30BC9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DC90C-D667-43FF-83D9-976CB3CCB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B9DD91-639A-43E8-858A-95E620A6C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58078D-5D82-43CB-B048-7EEE9841B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F2DC-F9D5-4DAC-A2BE-7DACE636148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9CC34-58DD-4F77-A734-6650266BF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54DB3-9F08-4599-9168-0FBCC1124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153C-DE9E-4778-82D4-15743CE47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52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08FA0-29FC-4564-B5E5-274B87843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9E9F31-B048-41EB-A559-760B213FD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C1F47B-3029-4BEE-AB82-338AF914C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DE04B-4AB6-4BF2-AEB6-2F1C0A822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F2DC-F9D5-4DAC-A2BE-7DACE636148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071161-AC85-4C15-9684-689C6FBA3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D0F9C1-7BA7-4037-AEB1-952EB5251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153C-DE9E-4778-82D4-15743CE47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1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BFB6D3-9D8A-4C5D-BCE1-1EBC9C915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F81E6F-D127-4F3F-B3DF-2164141F5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9640C-04CC-4A2F-992A-F1D0E77E71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5F2DC-F9D5-4DAC-A2BE-7DACE636148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B1C00-8CC9-4F8D-A1F4-29FFA4E3E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AD010-4C8D-41E5-8689-9DE705B433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F153C-DE9E-4778-82D4-15743CE47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9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497F6-A378-4A8C-AEB5-AD8A058058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MHSAA Skiing State Finals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BE7C9D-7A3D-402D-BFB7-D1D0911037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on Number of Team and Individual Racers</a:t>
            </a:r>
          </a:p>
        </p:txBody>
      </p:sp>
    </p:spTree>
    <p:extLst>
      <p:ext uri="{BB962C8B-B14F-4D97-AF65-F5344CB8AC3E}">
        <p14:creationId xmlns:p14="http://schemas.microsoft.com/office/powerpoint/2010/main" val="1301445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35DAB-9595-45CF-B988-2DD3A80E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MHSAA Skiing State Finals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83BD6-232A-4D50-B924-3FA847802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 What would it mean if individual qualifiers were allowed to compete in both events (GS and Slalom) even though they only </a:t>
            </a:r>
            <a:r>
              <a:rPr lang="en-US"/>
              <a:t>qualified for </a:t>
            </a:r>
            <a:r>
              <a:rPr lang="en-US" dirty="0"/>
              <a:t>one of the events at their Regional race?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MHSAA asked for data to understand what is happening in the races and what it might mean for future races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Data collected from 2017 – 2019 State Championships (both Division 1 and 2)</a:t>
            </a:r>
          </a:p>
        </p:txBody>
      </p:sp>
    </p:spTree>
    <p:extLst>
      <p:ext uri="{BB962C8B-B14F-4D97-AF65-F5344CB8AC3E}">
        <p14:creationId xmlns:p14="http://schemas.microsoft.com/office/powerpoint/2010/main" val="112280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83BD6-232A-4D50-B924-3FA847802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6971"/>
            <a:ext cx="5257800" cy="3299900"/>
          </a:xfrm>
        </p:spPr>
        <p:txBody>
          <a:bodyPr/>
          <a:lstStyle/>
          <a:p>
            <a:r>
              <a:rPr lang="en-US" dirty="0"/>
              <a:t>GS </a:t>
            </a:r>
          </a:p>
          <a:p>
            <a:pPr marL="457200" lvl="1" indent="0" defTabSz="2743200">
              <a:buNone/>
              <a:tabLst>
                <a:tab pos="3200400" algn="dec"/>
              </a:tabLst>
            </a:pPr>
            <a:r>
              <a:rPr lang="en-US" dirty="0"/>
              <a:t>Team racers	54</a:t>
            </a:r>
          </a:p>
          <a:p>
            <a:pPr marL="457200" lvl="1" indent="0" defTabSz="2743200">
              <a:buNone/>
              <a:tabLst>
                <a:tab pos="3200400" algn="dec"/>
              </a:tabLst>
            </a:pPr>
            <a:r>
              <a:rPr lang="en-US" u="sng" dirty="0"/>
              <a:t>Individuals	13</a:t>
            </a:r>
          </a:p>
          <a:p>
            <a:pPr marL="457200" lvl="1" indent="0" defTabSz="2743200">
              <a:buNone/>
              <a:tabLst>
                <a:tab pos="3200400" algn="dec"/>
              </a:tabLst>
            </a:pPr>
            <a:r>
              <a:rPr lang="en-US" dirty="0"/>
              <a:t>Total Boys GS	67</a:t>
            </a:r>
          </a:p>
          <a:p>
            <a:pPr marL="457200" lvl="1" indent="0" defTabSz="2743200">
              <a:buNone/>
              <a:tabLst>
                <a:tab pos="3200400" algn="dec"/>
              </a:tabLst>
            </a:pPr>
            <a:endParaRPr lang="en-US" dirty="0"/>
          </a:p>
          <a:p>
            <a:pPr marL="457200" lvl="1" indent="0" defTabSz="2743200">
              <a:buNone/>
              <a:tabLst>
                <a:tab pos="3200400" algn="dec"/>
              </a:tabLst>
            </a:pPr>
            <a:r>
              <a:rPr lang="en-US" dirty="0"/>
              <a:t>Of the 13 Individuals:</a:t>
            </a:r>
          </a:p>
          <a:p>
            <a:pPr marL="457200" lvl="1" indent="0" defTabSz="2743200">
              <a:buNone/>
              <a:tabLst>
                <a:tab pos="3200400" algn="dec"/>
              </a:tabLst>
            </a:pPr>
            <a:r>
              <a:rPr lang="en-US" dirty="0"/>
              <a:t>Qualified GS &amp; SL	9</a:t>
            </a:r>
          </a:p>
          <a:p>
            <a:pPr marL="457200" lvl="1" indent="0" defTabSz="2743200">
              <a:buNone/>
              <a:tabLst>
                <a:tab pos="3200400" algn="dec"/>
              </a:tabLst>
            </a:pPr>
            <a:r>
              <a:rPr lang="en-US" dirty="0">
                <a:solidFill>
                  <a:srgbClr val="3333FF"/>
                </a:solidFill>
              </a:rPr>
              <a:t>Qualified only GS	4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B44EE8D-AF1B-4557-B9E8-F27CD7CDF35F}"/>
              </a:ext>
            </a:extLst>
          </p:cNvPr>
          <p:cNvSpPr txBox="1">
            <a:spLocks/>
          </p:cNvSpPr>
          <p:nvPr/>
        </p:nvSpPr>
        <p:spPr>
          <a:xfrm>
            <a:off x="6128084" y="796971"/>
            <a:ext cx="5257800" cy="3299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Slalom </a:t>
            </a:r>
          </a:p>
          <a:p>
            <a:pPr marL="457200" lvl="1" indent="0" defTabSz="2743200">
              <a:buNone/>
              <a:tabLst>
                <a:tab pos="3200400" algn="dec"/>
              </a:tabLst>
            </a:pPr>
            <a:r>
              <a:rPr lang="en-US" dirty="0"/>
              <a:t>Team racers	54</a:t>
            </a:r>
          </a:p>
          <a:p>
            <a:pPr marL="457200" lvl="1" indent="0" defTabSz="2743200">
              <a:buNone/>
              <a:tabLst>
                <a:tab pos="3200400" algn="dec"/>
              </a:tabLst>
            </a:pPr>
            <a:r>
              <a:rPr lang="en-US" u="sng" dirty="0"/>
              <a:t>Individuals	11</a:t>
            </a:r>
          </a:p>
          <a:p>
            <a:pPr marL="457200" lvl="1" indent="0" defTabSz="2743200">
              <a:buNone/>
              <a:tabLst>
                <a:tab pos="3200400" algn="dec"/>
              </a:tabLst>
            </a:pPr>
            <a:r>
              <a:rPr lang="en-US" dirty="0"/>
              <a:t>Total Boys GS	65</a:t>
            </a:r>
          </a:p>
          <a:p>
            <a:pPr marL="457200" lvl="1" indent="0" defTabSz="2743200">
              <a:buNone/>
              <a:tabLst>
                <a:tab pos="3200400" algn="dec"/>
              </a:tabLst>
            </a:pPr>
            <a:endParaRPr lang="en-US" dirty="0"/>
          </a:p>
          <a:p>
            <a:pPr marL="457200" lvl="1" indent="0" defTabSz="2743200">
              <a:buNone/>
              <a:tabLst>
                <a:tab pos="3200400" algn="dec"/>
              </a:tabLst>
            </a:pPr>
            <a:r>
              <a:rPr lang="en-US" dirty="0"/>
              <a:t>Of the 11 Individuals:</a:t>
            </a:r>
          </a:p>
          <a:p>
            <a:pPr marL="457200" lvl="1" indent="0" defTabSz="2743200">
              <a:buNone/>
              <a:tabLst>
                <a:tab pos="3200400" algn="dec"/>
              </a:tabLst>
            </a:pPr>
            <a:r>
              <a:rPr lang="en-US" dirty="0"/>
              <a:t>Qualified GS &amp; SL	9</a:t>
            </a:r>
          </a:p>
          <a:p>
            <a:pPr marL="457200" lvl="1" indent="0" defTabSz="2743200">
              <a:buNone/>
              <a:tabLst>
                <a:tab pos="3200400" algn="dec"/>
              </a:tabLst>
            </a:pPr>
            <a:r>
              <a:rPr lang="en-US" dirty="0">
                <a:solidFill>
                  <a:srgbClr val="FF0000"/>
                </a:solidFill>
              </a:rPr>
              <a:t>Qualified only SL	2</a:t>
            </a:r>
          </a:p>
          <a:p>
            <a:pPr marL="457200" lvl="1" indent="0" defTabSz="2743200">
              <a:buNone/>
              <a:tabLst>
                <a:tab pos="3200400" algn="dec"/>
              </a:tabLst>
            </a:pP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BFD0311-83ED-4831-9BD2-203BE8F620A6}"/>
              </a:ext>
            </a:extLst>
          </p:cNvPr>
          <p:cNvGrpSpPr/>
          <p:nvPr/>
        </p:nvGrpSpPr>
        <p:grpSpPr>
          <a:xfrm>
            <a:off x="838200" y="3854824"/>
            <a:ext cx="5697071" cy="2321859"/>
            <a:chOff x="838200" y="4213412"/>
            <a:chExt cx="5697071" cy="2321859"/>
          </a:xfrm>
        </p:grpSpPr>
        <p:sp>
          <p:nvSpPr>
            <p:cNvPr id="5" name="Content Placeholder 2">
              <a:extLst>
                <a:ext uri="{FF2B5EF4-FFF2-40B4-BE49-F238E27FC236}">
                  <a16:creationId xmlns:a16="http://schemas.microsoft.com/office/drawing/2014/main" id="{37DFB6ED-9A39-44F0-9C45-ADEA76611CEE}"/>
                </a:ext>
              </a:extLst>
            </p:cNvPr>
            <p:cNvSpPr txBox="1">
              <a:spLocks/>
            </p:cNvSpPr>
            <p:nvPr/>
          </p:nvSpPr>
          <p:spPr>
            <a:xfrm>
              <a:off x="838200" y="4455459"/>
              <a:ext cx="5257800" cy="207981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lvl="1" indent="0" defTabSz="2743200">
                <a:buFont typeface="Arial" panose="020B0604020202020204" pitchFamily="34" charset="0"/>
                <a:buNone/>
                <a:tabLst>
                  <a:tab pos="3200400" algn="dec"/>
                </a:tabLst>
              </a:pPr>
              <a:r>
                <a:rPr lang="en-US" dirty="0">
                  <a:solidFill>
                    <a:srgbClr val="FF0000"/>
                  </a:solidFill>
                </a:rPr>
                <a:t>Adding SL qualified	+2</a:t>
              </a:r>
            </a:p>
            <a:p>
              <a:pPr marL="457200" lvl="1" indent="0" defTabSz="2743200">
                <a:buFont typeface="Arial" panose="020B0604020202020204" pitchFamily="34" charset="0"/>
                <a:buNone/>
                <a:tabLst>
                  <a:tab pos="3200400" algn="dec"/>
                </a:tabLst>
              </a:pPr>
              <a:r>
                <a:rPr lang="en-US" dirty="0">
                  <a:solidFill>
                    <a:srgbClr val="FF0000"/>
                  </a:solidFill>
                </a:rPr>
                <a:t>Individual total	15</a:t>
              </a:r>
            </a:p>
            <a:p>
              <a:pPr marL="457200" lvl="1" indent="0" defTabSz="2743200">
                <a:buFont typeface="Arial" panose="020B0604020202020204" pitchFamily="34" charset="0"/>
                <a:buNone/>
                <a:tabLst>
                  <a:tab pos="3200400" algn="dec"/>
                </a:tabLst>
              </a:pPr>
              <a:endParaRPr lang="en-US" dirty="0">
                <a:solidFill>
                  <a:srgbClr val="FF0000"/>
                </a:solidFill>
              </a:endParaRPr>
            </a:p>
            <a:p>
              <a:pPr marL="457200" lvl="1" indent="0" defTabSz="2743200">
                <a:buFont typeface="Arial" panose="020B0604020202020204" pitchFamily="34" charset="0"/>
                <a:buNone/>
                <a:tabLst>
                  <a:tab pos="3200400" algn="dec"/>
                </a:tabLst>
              </a:pPr>
              <a:r>
                <a:rPr lang="en-US" dirty="0">
                  <a:solidFill>
                    <a:srgbClr val="FF0000"/>
                  </a:solidFill>
                </a:rPr>
                <a:t>New race total	69</a:t>
              </a:r>
            </a:p>
          </p:txBody>
        </p:sp>
        <p:cxnSp>
          <p:nvCxnSpPr>
            <p:cNvPr id="8" name="Connector: Elbow 7">
              <a:extLst>
                <a:ext uri="{FF2B5EF4-FFF2-40B4-BE49-F238E27FC236}">
                  <a16:creationId xmlns:a16="http://schemas.microsoft.com/office/drawing/2014/main" id="{9AA07CF5-830D-493E-B8EC-9994660DBB24}"/>
                </a:ext>
              </a:extLst>
            </p:cNvPr>
            <p:cNvCxnSpPr/>
            <p:nvPr/>
          </p:nvCxnSpPr>
          <p:spPr>
            <a:xfrm rot="10800000" flipV="1">
              <a:off x="4509247" y="4213412"/>
              <a:ext cx="2026024" cy="475129"/>
            </a:xfrm>
            <a:prstGeom prst="bentConnector3">
              <a:avLst/>
            </a:prstGeom>
            <a:ln w="25400">
              <a:solidFill>
                <a:srgbClr val="FF000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DCF5437-C367-4AAE-AE74-666F18790C14}"/>
              </a:ext>
            </a:extLst>
          </p:cNvPr>
          <p:cNvGrpSpPr/>
          <p:nvPr/>
        </p:nvGrpSpPr>
        <p:grpSpPr>
          <a:xfrm>
            <a:off x="4348480" y="3765174"/>
            <a:ext cx="7037404" cy="2411509"/>
            <a:chOff x="4348480" y="4123762"/>
            <a:chExt cx="7037404" cy="2411509"/>
          </a:xfrm>
        </p:grpSpPr>
        <p:sp>
          <p:nvSpPr>
            <p:cNvPr id="6" name="Content Placeholder 2">
              <a:extLst>
                <a:ext uri="{FF2B5EF4-FFF2-40B4-BE49-F238E27FC236}">
                  <a16:creationId xmlns:a16="http://schemas.microsoft.com/office/drawing/2014/main" id="{5CE2123A-1F47-4737-BB21-A0205E8E02D5}"/>
                </a:ext>
              </a:extLst>
            </p:cNvPr>
            <p:cNvSpPr txBox="1">
              <a:spLocks/>
            </p:cNvSpPr>
            <p:nvPr/>
          </p:nvSpPr>
          <p:spPr>
            <a:xfrm>
              <a:off x="6128084" y="4455459"/>
              <a:ext cx="5257800" cy="207981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lvl="1" indent="0" defTabSz="2743200">
                <a:buNone/>
                <a:tabLst>
                  <a:tab pos="3200400" algn="dec"/>
                </a:tabLst>
              </a:pPr>
              <a:r>
                <a:rPr lang="en-US" dirty="0">
                  <a:solidFill>
                    <a:srgbClr val="3333FF"/>
                  </a:solidFill>
                </a:rPr>
                <a:t>Adding GS qualified +4</a:t>
              </a:r>
            </a:p>
            <a:p>
              <a:pPr marL="457200" lvl="1" indent="0" defTabSz="2743200">
                <a:buNone/>
                <a:tabLst>
                  <a:tab pos="3200400" algn="dec"/>
                </a:tabLst>
              </a:pPr>
              <a:r>
                <a:rPr lang="en-US" dirty="0">
                  <a:solidFill>
                    <a:srgbClr val="3333FF"/>
                  </a:solidFill>
                </a:rPr>
                <a:t>Individual total	15</a:t>
              </a:r>
            </a:p>
            <a:p>
              <a:pPr marL="457200" lvl="1" indent="0" defTabSz="2743200">
                <a:buNone/>
                <a:tabLst>
                  <a:tab pos="3200400" algn="dec"/>
                </a:tabLst>
              </a:pPr>
              <a:endParaRPr lang="en-US" dirty="0">
                <a:solidFill>
                  <a:srgbClr val="3333FF"/>
                </a:solidFill>
              </a:endParaRPr>
            </a:p>
            <a:p>
              <a:pPr marL="457200" lvl="1" indent="0" defTabSz="2743200">
                <a:buNone/>
                <a:tabLst>
                  <a:tab pos="3200400" algn="dec"/>
                </a:tabLst>
              </a:pPr>
              <a:r>
                <a:rPr lang="en-US" dirty="0">
                  <a:solidFill>
                    <a:srgbClr val="3333FF"/>
                  </a:solidFill>
                </a:rPr>
                <a:t>New race total	69</a:t>
              </a:r>
            </a:p>
          </p:txBody>
        </p:sp>
        <p:cxnSp>
          <p:nvCxnSpPr>
            <p:cNvPr id="9" name="Connector: Elbow 8">
              <a:extLst>
                <a:ext uri="{FF2B5EF4-FFF2-40B4-BE49-F238E27FC236}">
                  <a16:creationId xmlns:a16="http://schemas.microsoft.com/office/drawing/2014/main" id="{4D231438-CF2E-45B2-9A2C-FB7C83FB4E26}"/>
                </a:ext>
              </a:extLst>
            </p:cNvPr>
            <p:cNvCxnSpPr>
              <a:cxnSpLocks/>
            </p:cNvCxnSpPr>
            <p:nvPr/>
          </p:nvCxnSpPr>
          <p:spPr>
            <a:xfrm>
              <a:off x="4348480" y="4123762"/>
              <a:ext cx="2218875" cy="475130"/>
            </a:xfrm>
            <a:prstGeom prst="bentConnector3">
              <a:avLst/>
            </a:prstGeom>
            <a:ln w="25400">
              <a:solidFill>
                <a:srgbClr val="3333FF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A24E80B-81D3-4A36-A1BD-3D88C15BA777}"/>
              </a:ext>
            </a:extLst>
          </p:cNvPr>
          <p:cNvSpPr txBox="1"/>
          <p:nvPr/>
        </p:nvSpPr>
        <p:spPr>
          <a:xfrm>
            <a:off x="838200" y="6234064"/>
            <a:ext cx="9625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>
                <a:solidFill>
                  <a:srgbClr val="FF00FF"/>
                </a:solidFill>
              </a:rPr>
              <a:t>Adds 2 SL Racers + 4 GS Racers = 6 additional racers through the courses, or ~ 9.5 minutes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BD550A5-7247-4FFB-A75D-C2D2BDF847D7}"/>
              </a:ext>
            </a:extLst>
          </p:cNvPr>
          <p:cNvSpPr txBox="1">
            <a:spLocks/>
          </p:cNvSpPr>
          <p:nvPr/>
        </p:nvSpPr>
        <p:spPr>
          <a:xfrm>
            <a:off x="838200" y="18256"/>
            <a:ext cx="10515600" cy="6726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/>
              <a:t>Example of one race: 2019 Division 1 Boys</a:t>
            </a:r>
          </a:p>
        </p:txBody>
      </p:sp>
    </p:spTree>
    <p:extLst>
      <p:ext uri="{BB962C8B-B14F-4D97-AF65-F5344CB8AC3E}">
        <p14:creationId xmlns:p14="http://schemas.microsoft.com/office/powerpoint/2010/main" val="32267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798DDC3-C24E-4062-90AF-8F0A6239627E}"/>
              </a:ext>
            </a:extLst>
          </p:cNvPr>
          <p:cNvSpPr txBox="1">
            <a:spLocks/>
          </p:cNvSpPr>
          <p:nvPr/>
        </p:nvSpPr>
        <p:spPr>
          <a:xfrm>
            <a:off x="838200" y="18256"/>
            <a:ext cx="10515600" cy="6726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/>
              <a:t>Example of one race: 2019 Division 1 Boys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32DC35-B8E2-4039-AD37-5B32E88B44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" y="584152"/>
            <a:ext cx="11033760" cy="625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758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1CDA77-1CEE-43F0-A2BF-5269DD864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67" y="88102"/>
            <a:ext cx="11473666" cy="6681795"/>
          </a:xfrm>
          <a:prstGeom prst="rect">
            <a:avLst/>
          </a:prstGeom>
        </p:spPr>
      </p:pic>
      <p:sp>
        <p:nvSpPr>
          <p:cNvPr id="7" name="Right Brace 6">
            <a:extLst>
              <a:ext uri="{FF2B5EF4-FFF2-40B4-BE49-F238E27FC236}">
                <a16:creationId xmlns:a16="http://schemas.microsoft.com/office/drawing/2014/main" id="{F2591C4A-AF80-4630-A4B8-4171689F5631}"/>
              </a:ext>
            </a:extLst>
          </p:cNvPr>
          <p:cNvSpPr/>
          <p:nvPr/>
        </p:nvSpPr>
        <p:spPr>
          <a:xfrm>
            <a:off x="11625122" y="1435768"/>
            <a:ext cx="272018" cy="898358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allout: Bent Line 1">
            <a:extLst>
              <a:ext uri="{FF2B5EF4-FFF2-40B4-BE49-F238E27FC236}">
                <a16:creationId xmlns:a16="http://schemas.microsoft.com/office/drawing/2014/main" id="{8826FB1E-CF18-4A08-919D-23AED228E833}"/>
              </a:ext>
            </a:extLst>
          </p:cNvPr>
          <p:cNvSpPr/>
          <p:nvPr/>
        </p:nvSpPr>
        <p:spPr>
          <a:xfrm>
            <a:off x="9519921" y="376517"/>
            <a:ext cx="1605280" cy="914401"/>
          </a:xfrm>
          <a:prstGeom prst="borderCallout2">
            <a:avLst>
              <a:gd name="adj1" fmla="val 54808"/>
              <a:gd name="adj2" fmla="val 99662"/>
              <a:gd name="adj3" fmla="val 74385"/>
              <a:gd name="adj4" fmla="val 153544"/>
              <a:gd name="adj5" fmla="val 163251"/>
              <a:gd name="adj6" fmla="val 15481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Individual racers 11 – 15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Avg = 13</a:t>
            </a:r>
          </a:p>
        </p:txBody>
      </p:sp>
    </p:spTree>
    <p:extLst>
      <p:ext uri="{BB962C8B-B14F-4D97-AF65-F5344CB8AC3E}">
        <p14:creationId xmlns:p14="http://schemas.microsoft.com/office/powerpoint/2010/main" val="1617145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545FB4-D8F8-44D5-8118-CE12FE7B1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67" y="81279"/>
            <a:ext cx="11473666" cy="667965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AAB02E5-4A7D-430D-B776-6187EAEACEC5}"/>
              </a:ext>
            </a:extLst>
          </p:cNvPr>
          <p:cNvSpPr txBox="1"/>
          <p:nvPr/>
        </p:nvSpPr>
        <p:spPr>
          <a:xfrm>
            <a:off x="710144" y="760214"/>
            <a:ext cx="5456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B0F0"/>
                </a:solidFill>
              </a:rPr>
              <a:t>Average of 5 Individuals qualify for only one discipline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02EF0E-2735-4EEE-A243-5608432857CC}"/>
              </a:ext>
            </a:extLst>
          </p:cNvPr>
          <p:cNvSpPr txBox="1"/>
          <p:nvPr/>
        </p:nvSpPr>
        <p:spPr>
          <a:xfrm>
            <a:off x="6802577" y="1058426"/>
            <a:ext cx="4903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>
                <a:solidFill>
                  <a:srgbClr val="3333FF"/>
                </a:solidFill>
              </a:rPr>
              <a:t>Average of 8 Individuals qualify for both races</a:t>
            </a:r>
          </a:p>
        </p:txBody>
      </p:sp>
      <p:sp>
        <p:nvSpPr>
          <p:cNvPr id="9" name="Arrow: Curved Right 8">
            <a:extLst>
              <a:ext uri="{FF2B5EF4-FFF2-40B4-BE49-F238E27FC236}">
                <a16:creationId xmlns:a16="http://schemas.microsoft.com/office/drawing/2014/main" id="{BC3CD737-A946-4ADB-8342-B7C0B8954AB1}"/>
              </a:ext>
            </a:extLst>
          </p:cNvPr>
          <p:cNvSpPr/>
          <p:nvPr/>
        </p:nvSpPr>
        <p:spPr>
          <a:xfrm>
            <a:off x="284480" y="894080"/>
            <a:ext cx="335280" cy="863600"/>
          </a:xfrm>
          <a:prstGeom prst="curv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Arrow: Curved Right 9">
            <a:extLst>
              <a:ext uri="{FF2B5EF4-FFF2-40B4-BE49-F238E27FC236}">
                <a16:creationId xmlns:a16="http://schemas.microsoft.com/office/drawing/2014/main" id="{BBF939AA-DC53-44CC-A218-0938004CD832}"/>
              </a:ext>
            </a:extLst>
          </p:cNvPr>
          <p:cNvSpPr/>
          <p:nvPr/>
        </p:nvSpPr>
        <p:spPr>
          <a:xfrm flipH="1">
            <a:off x="11739880" y="1244878"/>
            <a:ext cx="335280" cy="863600"/>
          </a:xfrm>
          <a:prstGeom prst="curvedRightArrow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382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415C31-E775-444C-B026-F18F1ACDC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67" y="176502"/>
            <a:ext cx="11473666" cy="650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20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35DAB-9595-45CF-B988-2DD3A80E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MHSAA Skiing State Finals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83BD6-232A-4D50-B924-3FA847802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SUMMARY: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Allowing individuals to race both events would add between 1 – 7 additional racers to run through each race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This would add anywhere from 5 – 22 minutes of time to the day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Average increase would be 5 extra racers through each course, adding 14 minutes to the day</a:t>
            </a:r>
          </a:p>
        </p:txBody>
      </p:sp>
    </p:spTree>
    <p:extLst>
      <p:ext uri="{BB962C8B-B14F-4D97-AF65-F5344CB8AC3E}">
        <p14:creationId xmlns:p14="http://schemas.microsoft.com/office/powerpoint/2010/main" val="2492438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137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MHSAA Skiing State Finals</vt:lpstr>
      <vt:lpstr>MHSAA Skiing State Finals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MHSAA Skiing State Finals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 S. Tyrrell</dc:creator>
  <cp:lastModifiedBy>Donald S. Tyrrell</cp:lastModifiedBy>
  <cp:revision>22</cp:revision>
  <dcterms:created xsi:type="dcterms:W3CDTF">2019-10-03T21:50:52Z</dcterms:created>
  <dcterms:modified xsi:type="dcterms:W3CDTF">2019-10-15T21:32:37Z</dcterms:modified>
</cp:coreProperties>
</file>